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0"/>
  </p:notesMasterIdLst>
  <p:sldIdLst>
    <p:sldId id="269" r:id="rId2"/>
    <p:sldId id="257" r:id="rId3"/>
    <p:sldId id="258" r:id="rId4"/>
    <p:sldId id="264" r:id="rId5"/>
    <p:sldId id="270" r:id="rId6"/>
    <p:sldId id="259" r:id="rId7"/>
    <p:sldId id="27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19%20&#1075;&#1086;&#1076;\&#1055;&#1088;&#1077;&#1079;&#1077;&#1085;&#1090;&#1072;&#1094;&#1080;&#1103;%20&#1079;&#1072;%202019%20&#1075;&#1086;&#1076;\&#1050;&#1086;&#1087;&#1080;&#1103;%20&#1048;&#1089;&#1087;&#1086;&#1083;&#1085;&#1077;&#1085;&#1080;&#1077;%202018%20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&#1085;&#1072;%202019%20&#1075;&#1086;&#1076;\&#1055;&#1088;&#1077;&#1079;&#1077;&#1085;&#1090;&#1072;&#1094;&#1080;&#1103;%20&#1079;&#1072;%209%20&#1084;&#1077;&#1089;&#1103;&#1094;&#1077;&#1074;%202019\&#1064;&#1072;&#1073;&#1083;&#1086;&#1085;&#1099;%20&#1087;&#1088;&#1077;&#1079;&#1077;&#1085;&#1090;&#1072;&#1094;&#1080;&#1080;%202019%20&#1080;%20&#1087;&#1083;&#1072;&#1085;&#1086;&#1074;&#1099;&#1081;%20&#1087;&#1077;&#1088;&#1080;&#1086;&#1076;%202020-2021%20&#1075;&#1086;&#1076;&#1072;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'ст-ра  дохода за 2019'!$A$2</c:f>
              <c:strCache>
                <c:ptCount val="1"/>
                <c:pt idx="0">
                  <c:v>Налоговые 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8.3333333333333419E-3"/>
                  <c:y val="3.703703703703707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4.629629629629637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'ст-ра  дохода за 2019'!$B$1:$C$1</c:f>
              <c:strCache>
                <c:ptCount val="2"/>
                <c:pt idx="0">
                  <c:v>план </c:v>
                </c:pt>
                <c:pt idx="1">
                  <c:v>факт</c:v>
                </c:pt>
              </c:strCache>
            </c:strRef>
          </c:cat>
          <c:val>
            <c:numRef>
              <c:f>'ст-ра  дохода за 2019'!$B$2:$C$2</c:f>
              <c:numCache>
                <c:formatCode>General</c:formatCode>
                <c:ptCount val="2"/>
                <c:pt idx="0">
                  <c:v>14576.699999999995</c:v>
                </c:pt>
                <c:pt idx="1">
                  <c:v>14944</c:v>
                </c:pt>
              </c:numCache>
            </c:numRef>
          </c:val>
        </c:ser>
        <c:ser>
          <c:idx val="1"/>
          <c:order val="1"/>
          <c:tx>
            <c:strRef>
              <c:f>'ст-ра  дохода за 2019'!$A$3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.1"/>
                  <c:y val="-4.6296296296296372E-3"/>
                </c:manualLayout>
              </c:layout>
              <c:showVal val="1"/>
            </c:dLbl>
            <c:dLbl>
              <c:idx val="1"/>
              <c:layout>
                <c:manualLayout>
                  <c:x val="0.10833333333333336"/>
                  <c:y val="-1.851851851851853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'ст-ра  дохода за 2019'!$B$1:$C$1</c:f>
              <c:strCache>
                <c:ptCount val="2"/>
                <c:pt idx="0">
                  <c:v>план </c:v>
                </c:pt>
                <c:pt idx="1">
                  <c:v>факт</c:v>
                </c:pt>
              </c:strCache>
            </c:strRef>
          </c:cat>
          <c:val>
            <c:numRef>
              <c:f>'ст-ра  дохода за 2019'!$B$3:$C$3</c:f>
              <c:numCache>
                <c:formatCode>General</c:formatCode>
                <c:ptCount val="2"/>
                <c:pt idx="0">
                  <c:v>1154.2</c:v>
                </c:pt>
                <c:pt idx="1">
                  <c:v>1297.0999999999999</c:v>
                </c:pt>
              </c:numCache>
            </c:numRef>
          </c:val>
        </c:ser>
        <c:ser>
          <c:idx val="2"/>
          <c:order val="2"/>
          <c:tx>
            <c:strRef>
              <c:f>'ст-ра  дохода за 2019'!$A$4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1"/>
              <c:layout>
                <c:manualLayout>
                  <c:x val="1.1111111111111127E-2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'ст-ра  дохода за 2019'!$B$1:$C$1</c:f>
              <c:strCache>
                <c:ptCount val="2"/>
                <c:pt idx="0">
                  <c:v>план </c:v>
                </c:pt>
                <c:pt idx="1">
                  <c:v>факт</c:v>
                </c:pt>
              </c:strCache>
            </c:strRef>
          </c:cat>
          <c:val>
            <c:numRef>
              <c:f>'ст-ра  дохода за 2019'!$B$4:$C$4</c:f>
              <c:numCache>
                <c:formatCode>0.0</c:formatCode>
                <c:ptCount val="2"/>
                <c:pt idx="0">
                  <c:v>10156.199999999995</c:v>
                </c:pt>
                <c:pt idx="1">
                  <c:v>10156.199999999995</c:v>
                </c:pt>
              </c:numCache>
            </c:numRef>
          </c:val>
        </c:ser>
        <c:ser>
          <c:idx val="3"/>
          <c:order val="3"/>
          <c:tx>
            <c:strRef>
              <c:f>'ст-ра  дохода за 2019'!$A$5</c:f>
              <c:strCache>
                <c:ptCount val="1"/>
              </c:strCache>
            </c:strRef>
          </c:tx>
          <c:cat>
            <c:strRef>
              <c:f>'ст-ра  дохода за 2019'!$B$1:$C$1</c:f>
              <c:strCache>
                <c:ptCount val="2"/>
                <c:pt idx="0">
                  <c:v>план </c:v>
                </c:pt>
                <c:pt idx="1">
                  <c:v>факт</c:v>
                </c:pt>
              </c:strCache>
            </c:strRef>
          </c:cat>
          <c:val>
            <c:numRef>
              <c:f>'ст-ра  дохода за 2019'!$B$5:$C$5</c:f>
              <c:numCache>
                <c:formatCode>General</c:formatCode>
                <c:ptCount val="2"/>
              </c:numCache>
            </c:numRef>
          </c:val>
        </c:ser>
        <c:shape val="cylinder"/>
        <c:axId val="66450944"/>
        <c:axId val="66452480"/>
        <c:axId val="0"/>
      </c:bar3DChart>
      <c:catAx>
        <c:axId val="66450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452480"/>
        <c:crosses val="autoZero"/>
        <c:auto val="1"/>
        <c:lblAlgn val="ctr"/>
        <c:lblOffset val="100"/>
      </c:catAx>
      <c:valAx>
        <c:axId val="66452480"/>
        <c:scaling>
          <c:orientation val="minMax"/>
        </c:scaling>
        <c:axPos val="l"/>
        <c:majorGridlines/>
        <c:numFmt formatCode="General" sourceLinked="1"/>
        <c:tickLblPos val="nextTo"/>
        <c:crossAx val="664509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1610953483800965"/>
          <c:y val="7.8926902858746761E-2"/>
          <c:w val="0.27484588606963911"/>
          <c:h val="0.81661887714230585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5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'структура расходов '!$A$6:$A$15</c:f>
              <c:strCache>
                <c:ptCount val="10"/>
                <c:pt idx="0">
                  <c:v>Общегосударственные расходы </c:v>
                </c:pt>
                <c:pt idx="1">
                  <c:v>Другие общегосударственные расходы </c:v>
                </c:pt>
                <c:pt idx="2">
                  <c:v>Национальная оборона </c:v>
                </c:pt>
                <c:pt idx="3">
                  <c:v>Национальная экономика </c:v>
                </c:pt>
                <c:pt idx="4">
                  <c:v>Национальная безопасность правохранительная деятельность  </c:v>
                </c:pt>
                <c:pt idx="5">
                  <c:v>Жилищно-коммунальное хозяйство </c:v>
                </c:pt>
                <c:pt idx="6">
                  <c:v>Охрана окружающей среды</c:v>
                </c:pt>
                <c:pt idx="7">
                  <c:v>Культура, кинематография </c:v>
                </c:pt>
                <c:pt idx="8">
                  <c:v>Физическая культура и спорт </c:v>
                </c:pt>
                <c:pt idx="9">
                  <c:v>Социальная политика </c:v>
                </c:pt>
              </c:strCache>
            </c:strRef>
          </c:cat>
          <c:val>
            <c:numRef>
              <c:f>'структура расходов '!$B$6:$B$15</c:f>
              <c:numCache>
                <c:formatCode>#,##0.00</c:formatCode>
                <c:ptCount val="10"/>
                <c:pt idx="0">
                  <c:v>10830.9</c:v>
                </c:pt>
                <c:pt idx="1">
                  <c:v>2459.6999999999998</c:v>
                </c:pt>
                <c:pt idx="2">
                  <c:v>617.4</c:v>
                </c:pt>
                <c:pt idx="3">
                  <c:v>3610.4</c:v>
                </c:pt>
                <c:pt idx="4">
                  <c:v>55.1</c:v>
                </c:pt>
                <c:pt idx="5">
                  <c:v>3583.9</c:v>
                </c:pt>
                <c:pt idx="6">
                  <c:v>101.7</c:v>
                </c:pt>
                <c:pt idx="7">
                  <c:v>7876.7</c:v>
                </c:pt>
                <c:pt idx="8">
                  <c:v>43.3</c:v>
                </c:pt>
                <c:pt idx="9">
                  <c:v>68.099999999999994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751418376482907"/>
          <c:y val="4.0305545913129535E-2"/>
          <c:w val="0.32359324687546387"/>
          <c:h val="0.89124943684128921"/>
        </c:manualLayout>
      </c:layout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BA6F-50E3-4D1E-8126-640A992A4E2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2C094-B456-44E5-9DF3-F5E37DB6E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237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7584" y="18864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бюджета  сельского поселения Верхнеказымский за  2019 год 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Glbuh\Music\Desktop\Таня\Калмаирова\Фото В.К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5863" y="1052736"/>
            <a:ext cx="3896617" cy="5472608"/>
          </a:xfrm>
          <a:prstGeom prst="rect">
            <a:avLst/>
          </a:prstGeom>
          <a:noFill/>
        </p:spPr>
      </p:pic>
      <p:pic>
        <p:nvPicPr>
          <p:cNvPr id="1030" name="Picture 6" descr="C:\Users\Glbuh\Music\Desktop\Таня\Калмаирова\Фото В.К\image.jpg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77072"/>
            <a:ext cx="4608512" cy="2434580"/>
          </a:xfrm>
          <a:prstGeom prst="rect">
            <a:avLst/>
          </a:prstGeom>
          <a:noFill/>
        </p:spPr>
      </p:pic>
      <p:pic>
        <p:nvPicPr>
          <p:cNvPr id="1031" name="Picture 7" descr="C:\Users\Glbuh\Music\Desktop\Таня\Калмаирова\Фото В.К\image.jpg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052736"/>
            <a:ext cx="4536504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/>
          </a:bodyPr>
          <a:lstStyle/>
          <a:p>
            <a:pPr marL="452628" indent="-342900"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Сельское поселение Верхнеказымский в соответствии с Законом Ханты-Мансийского автономного округа – Югры от 25 ноября 2004 года № 63-оз «О статусе и границах муниципальных образований Ханты-Мансийского автономного округа – Югры» является муниципальным образованием Ханты-Мансийского автономного округа – Югры наделенным статусом сельского поселения.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Формирование бюджета сельского поселения Верхнеказымский  осуществлялось в соответствии с Бюджетным кодексом Российской Федерации от 31 июля 1998 года    № 145-ФЗ, приказом Министерства финансов Российской Федерации от 01 июля 2013 года № 65н «Об утверждении Указаний о порядке применения бюджетной классификации Российской Федерации», Уставом сельского поселения Верхнеказымский, решением Совета депутатов  сельского поселения Верхнеказымский от 20 ноября 2008 года № 6 «Об утверждении Положения об отдельных вопросах организации и осуществлении бюджетного процесса в сельском поселения Верхнеказымский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 сельского поселения Верхнеказымский за  2019 года (тыс. руб.)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467544" y="980728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0">
        <p14:reveal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7200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сельского  поселения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 2019 год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5436769"/>
              </p:ext>
            </p:extLst>
          </p:nvPr>
        </p:nvGraphicFramePr>
        <p:xfrm>
          <a:off x="395536" y="1196752"/>
          <a:ext cx="8424936" cy="432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293"/>
                <a:gridCol w="1670462"/>
                <a:gridCol w="1670462"/>
                <a:gridCol w="1815719"/>
              </a:tblGrid>
              <a:tr h="87362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2019 года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года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</a:t>
                      </a:r>
                    </a:p>
                  </a:txBody>
                  <a:tcPr/>
                </a:tc>
              </a:tr>
              <a:tr h="87362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14 576, 7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14 944,0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971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1 297,1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6119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 поступления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10 156,2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10 156,2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23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25 887,1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26 397,3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898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43204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исполнения расходной части  бюджета сельского поселения Верхнеказымский за  2019 год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761389"/>
          <a:ext cx="8640960" cy="5940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1296144"/>
                <a:gridCol w="1224136"/>
                <a:gridCol w="1296144"/>
              </a:tblGrid>
              <a:tr h="5725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884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 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числе: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399,0</a:t>
                      </a:r>
                    </a:p>
                    <a:p>
                      <a:pPr algn="ctr"/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12 290,6</a:t>
                      </a:r>
                    </a:p>
                    <a:p>
                      <a:pPr algn="ctr"/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91,7%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762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Фонд оплаты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труда государственных (муниципальных) органов и начисление на выплаты по оплате труда, прочие несоциальные выплаты персоналу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10 654,2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10 654,2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88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Закупка товаров,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 и услуг для обеспечения государственных (муниципальных) нужд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151,9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151,9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88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выполнения полномочий органов местного самоуправления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786,7</a:t>
                      </a: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>
                          <a:latin typeface="Times New Roman" pitchFamily="18" charset="0"/>
                          <a:cs typeface="Times New Roman" pitchFamily="18" charset="0"/>
                        </a:rPr>
                        <a:t>778,3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98,9%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79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надлежащего уровня эксплуатации муниципального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имущества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1 618 9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805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617,4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617,4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884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БЕЗОПАСНОСТЬ И ПРАВООХРАНИТЕЛЬНАЯ ДЕЯТЕЛЬНОСТЬ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1024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 в том числе: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3 767,9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610,3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95,8%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68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3 293,6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3 136,0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014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 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3 583,9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3583,9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44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СРЕДЫ 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3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КИНЕМАТОГРАФИЯ 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7  876,7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7  876,7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7321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928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513,1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29 247,1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99,1%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792088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 по основным мероприятиям МП " Реализация полномочий органов местного самоуправления на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годы" сельского поселения Верхнеказымский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2019 год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im0-tub-ru.yandex.net/i?id=d75ca9c51a89a6fdb5b4d2cf2f31fc21&amp;n=33&amp;h=215&amp;w=3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733256"/>
            <a:ext cx="1343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3528" y="836712"/>
          <a:ext cx="8568952" cy="570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показатели исполнения бюджета 2019 года 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27584" y="1124744"/>
          <a:ext cx="7704857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235"/>
                <a:gridCol w="1312235"/>
                <a:gridCol w="1312235"/>
                <a:gridCol w="1175863"/>
                <a:gridCol w="1259344"/>
                <a:gridCol w="1332945"/>
              </a:tblGrid>
              <a:tr h="7589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доходов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 (-)          Профицит  (+)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доходов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 (-)          Профицит  (+)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51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25 887,0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29 513,2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3 626,2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26 397,3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29 247,1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- 2 849,8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27585" y="3068960"/>
            <a:ext cx="7776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 2019 году  по плановым показателям  бюджета сельского поселения Верхнеказымский  образовался дефицит бюджета в сумме 3 626,2 тыс. рублей.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По исполнению бюджета за 2019 год образовался дефицит бюджета в сумме 2 849,8 тыс. 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lbuh\Music\Desktop\Таня\Калмаирова\Фото В.К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424936" cy="62646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764704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ВНИМАНИЕ! 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6229</TotalTime>
  <Words>400</Words>
  <Application>Microsoft Office PowerPoint</Application>
  <PresentationFormat>Экран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Исполнение доходной части бюджета  сельского поселения Верхнеказымский за  2019 года (тыс. руб.) </vt:lpstr>
      <vt:lpstr>Структура доходов бюджета сельского  поселения Верхнеказымский за  2019 год </vt:lpstr>
      <vt:lpstr>Анализ исполнения расходной части  бюджета сельского поселения Верхнеказымский за  2019 год</vt:lpstr>
      <vt:lpstr>Исполнение  расходов по основным мероприятиям МП " Реализация полномочий органов местного самоуправления на 2019-2021 годы" сельского поселения Верхнеказымский  за 2019 год  </vt:lpstr>
      <vt:lpstr>Основные показатели исполнения бюджета 2019 года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Glbuh</dc:creator>
  <cp:lastModifiedBy>Glbuh</cp:lastModifiedBy>
  <cp:revision>347</cp:revision>
  <dcterms:created xsi:type="dcterms:W3CDTF">2015-06-08T04:38:35Z</dcterms:created>
  <dcterms:modified xsi:type="dcterms:W3CDTF">2020-04-27T11:03:09Z</dcterms:modified>
</cp:coreProperties>
</file>